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5" r:id="rId3"/>
    <p:sldId id="286" r:id="rId4"/>
    <p:sldId id="287"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R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RS"/>
          </a:p>
        </p:txBody>
      </p:sp>
      <p:sp>
        <p:nvSpPr>
          <p:cNvPr id="4" name="Date Placeholder 3"/>
          <p:cNvSpPr>
            <a:spLocks noGrp="1"/>
          </p:cNvSpPr>
          <p:nvPr>
            <p:ph type="dt" sz="half" idx="10"/>
          </p:nvPr>
        </p:nvSpPr>
        <p:spPr/>
        <p:txBody>
          <a:bodyPr/>
          <a:lstStyle/>
          <a:p>
            <a:fld id="{4B8A2E91-6B98-4373-9FCB-4FED272CB5BD}" type="datetimeFigureOut">
              <a:rPr lang="sr-Latn-RS" smtClean="0"/>
              <a:t>15.04.2020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F4D012C2-793D-4BB9-96C3-2CEC40FBA84A}" type="slidenum">
              <a:rPr lang="sr-Latn-RS" smtClean="0"/>
              <a:t>‹#›</a:t>
            </a:fld>
            <a:endParaRPr lang="sr-Latn-RS"/>
          </a:p>
        </p:txBody>
      </p:sp>
    </p:spTree>
    <p:extLst>
      <p:ext uri="{BB962C8B-B14F-4D97-AF65-F5344CB8AC3E}">
        <p14:creationId xmlns:p14="http://schemas.microsoft.com/office/powerpoint/2010/main" val="7463222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4B8A2E91-6B98-4373-9FCB-4FED272CB5BD}" type="datetimeFigureOut">
              <a:rPr lang="sr-Latn-RS" smtClean="0"/>
              <a:t>15.04.2020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F4D012C2-793D-4BB9-96C3-2CEC40FBA84A}" type="slidenum">
              <a:rPr lang="sr-Latn-RS" smtClean="0"/>
              <a:t>‹#›</a:t>
            </a:fld>
            <a:endParaRPr lang="sr-Latn-RS"/>
          </a:p>
        </p:txBody>
      </p:sp>
    </p:spTree>
    <p:extLst>
      <p:ext uri="{BB962C8B-B14F-4D97-AF65-F5344CB8AC3E}">
        <p14:creationId xmlns:p14="http://schemas.microsoft.com/office/powerpoint/2010/main" val="4024548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R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4B8A2E91-6B98-4373-9FCB-4FED272CB5BD}" type="datetimeFigureOut">
              <a:rPr lang="sr-Latn-RS" smtClean="0"/>
              <a:t>15.04.2020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F4D012C2-793D-4BB9-96C3-2CEC40FBA84A}" type="slidenum">
              <a:rPr lang="sr-Latn-RS" smtClean="0"/>
              <a:t>‹#›</a:t>
            </a:fld>
            <a:endParaRPr lang="sr-Latn-RS"/>
          </a:p>
        </p:txBody>
      </p:sp>
    </p:spTree>
    <p:extLst>
      <p:ext uri="{BB962C8B-B14F-4D97-AF65-F5344CB8AC3E}">
        <p14:creationId xmlns:p14="http://schemas.microsoft.com/office/powerpoint/2010/main" val="247080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4B8A2E91-6B98-4373-9FCB-4FED272CB5BD}" type="datetimeFigureOut">
              <a:rPr lang="sr-Latn-RS" smtClean="0"/>
              <a:t>15.04.2020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F4D012C2-793D-4BB9-96C3-2CEC40FBA84A}" type="slidenum">
              <a:rPr lang="sr-Latn-RS" smtClean="0"/>
              <a:t>‹#›</a:t>
            </a:fld>
            <a:endParaRPr lang="sr-Latn-RS"/>
          </a:p>
        </p:txBody>
      </p:sp>
    </p:spTree>
    <p:extLst>
      <p:ext uri="{BB962C8B-B14F-4D97-AF65-F5344CB8AC3E}">
        <p14:creationId xmlns:p14="http://schemas.microsoft.com/office/powerpoint/2010/main" val="285420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R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8A2E91-6B98-4373-9FCB-4FED272CB5BD}" type="datetimeFigureOut">
              <a:rPr lang="sr-Latn-RS" smtClean="0"/>
              <a:t>15.04.2020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F4D012C2-793D-4BB9-96C3-2CEC40FBA84A}" type="slidenum">
              <a:rPr lang="sr-Latn-RS" smtClean="0"/>
              <a:t>‹#›</a:t>
            </a:fld>
            <a:endParaRPr lang="sr-Latn-RS"/>
          </a:p>
        </p:txBody>
      </p:sp>
    </p:spTree>
    <p:extLst>
      <p:ext uri="{BB962C8B-B14F-4D97-AF65-F5344CB8AC3E}">
        <p14:creationId xmlns:p14="http://schemas.microsoft.com/office/powerpoint/2010/main" val="1433989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Date Placeholder 4"/>
          <p:cNvSpPr>
            <a:spLocks noGrp="1"/>
          </p:cNvSpPr>
          <p:nvPr>
            <p:ph type="dt" sz="half" idx="10"/>
          </p:nvPr>
        </p:nvSpPr>
        <p:spPr/>
        <p:txBody>
          <a:bodyPr/>
          <a:lstStyle/>
          <a:p>
            <a:fld id="{4B8A2E91-6B98-4373-9FCB-4FED272CB5BD}" type="datetimeFigureOut">
              <a:rPr lang="sr-Latn-RS" smtClean="0"/>
              <a:t>15.04.2020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F4D012C2-793D-4BB9-96C3-2CEC40FBA84A}" type="slidenum">
              <a:rPr lang="sr-Latn-RS" smtClean="0"/>
              <a:t>‹#›</a:t>
            </a:fld>
            <a:endParaRPr lang="sr-Latn-RS"/>
          </a:p>
        </p:txBody>
      </p:sp>
    </p:spTree>
    <p:extLst>
      <p:ext uri="{BB962C8B-B14F-4D97-AF65-F5344CB8AC3E}">
        <p14:creationId xmlns:p14="http://schemas.microsoft.com/office/powerpoint/2010/main" val="1050072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R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7" name="Date Placeholder 6"/>
          <p:cNvSpPr>
            <a:spLocks noGrp="1"/>
          </p:cNvSpPr>
          <p:nvPr>
            <p:ph type="dt" sz="half" idx="10"/>
          </p:nvPr>
        </p:nvSpPr>
        <p:spPr/>
        <p:txBody>
          <a:bodyPr/>
          <a:lstStyle/>
          <a:p>
            <a:fld id="{4B8A2E91-6B98-4373-9FCB-4FED272CB5BD}" type="datetimeFigureOut">
              <a:rPr lang="sr-Latn-RS" smtClean="0"/>
              <a:t>15.04.2020</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F4D012C2-793D-4BB9-96C3-2CEC40FBA84A}" type="slidenum">
              <a:rPr lang="sr-Latn-RS" smtClean="0"/>
              <a:t>‹#›</a:t>
            </a:fld>
            <a:endParaRPr lang="sr-Latn-RS"/>
          </a:p>
        </p:txBody>
      </p:sp>
    </p:spTree>
    <p:extLst>
      <p:ext uri="{BB962C8B-B14F-4D97-AF65-F5344CB8AC3E}">
        <p14:creationId xmlns:p14="http://schemas.microsoft.com/office/powerpoint/2010/main" val="487776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Date Placeholder 2"/>
          <p:cNvSpPr>
            <a:spLocks noGrp="1"/>
          </p:cNvSpPr>
          <p:nvPr>
            <p:ph type="dt" sz="half" idx="10"/>
          </p:nvPr>
        </p:nvSpPr>
        <p:spPr/>
        <p:txBody>
          <a:bodyPr/>
          <a:lstStyle/>
          <a:p>
            <a:fld id="{4B8A2E91-6B98-4373-9FCB-4FED272CB5BD}" type="datetimeFigureOut">
              <a:rPr lang="sr-Latn-RS" smtClean="0"/>
              <a:t>15.04.2020</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F4D012C2-793D-4BB9-96C3-2CEC40FBA84A}" type="slidenum">
              <a:rPr lang="sr-Latn-RS" smtClean="0"/>
              <a:t>‹#›</a:t>
            </a:fld>
            <a:endParaRPr lang="sr-Latn-RS"/>
          </a:p>
        </p:txBody>
      </p:sp>
    </p:spTree>
    <p:extLst>
      <p:ext uri="{BB962C8B-B14F-4D97-AF65-F5344CB8AC3E}">
        <p14:creationId xmlns:p14="http://schemas.microsoft.com/office/powerpoint/2010/main" val="1886331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8A2E91-6B98-4373-9FCB-4FED272CB5BD}" type="datetimeFigureOut">
              <a:rPr lang="sr-Latn-RS" smtClean="0"/>
              <a:t>15.04.2020</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F4D012C2-793D-4BB9-96C3-2CEC40FBA84A}" type="slidenum">
              <a:rPr lang="sr-Latn-RS" smtClean="0"/>
              <a:t>‹#›</a:t>
            </a:fld>
            <a:endParaRPr lang="sr-Latn-RS"/>
          </a:p>
        </p:txBody>
      </p:sp>
    </p:spTree>
    <p:extLst>
      <p:ext uri="{BB962C8B-B14F-4D97-AF65-F5344CB8AC3E}">
        <p14:creationId xmlns:p14="http://schemas.microsoft.com/office/powerpoint/2010/main" val="3441609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R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8A2E91-6B98-4373-9FCB-4FED272CB5BD}" type="datetimeFigureOut">
              <a:rPr lang="sr-Latn-RS" smtClean="0"/>
              <a:t>15.04.2020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F4D012C2-793D-4BB9-96C3-2CEC40FBA84A}" type="slidenum">
              <a:rPr lang="sr-Latn-RS" smtClean="0"/>
              <a:t>‹#›</a:t>
            </a:fld>
            <a:endParaRPr lang="sr-Latn-RS"/>
          </a:p>
        </p:txBody>
      </p:sp>
    </p:spTree>
    <p:extLst>
      <p:ext uri="{BB962C8B-B14F-4D97-AF65-F5344CB8AC3E}">
        <p14:creationId xmlns:p14="http://schemas.microsoft.com/office/powerpoint/2010/main" val="1047383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R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8A2E91-6B98-4373-9FCB-4FED272CB5BD}" type="datetimeFigureOut">
              <a:rPr lang="sr-Latn-RS" smtClean="0"/>
              <a:t>15.04.2020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F4D012C2-793D-4BB9-96C3-2CEC40FBA84A}" type="slidenum">
              <a:rPr lang="sr-Latn-RS" smtClean="0"/>
              <a:t>‹#›</a:t>
            </a:fld>
            <a:endParaRPr lang="sr-Latn-RS"/>
          </a:p>
        </p:txBody>
      </p:sp>
    </p:spTree>
    <p:extLst>
      <p:ext uri="{BB962C8B-B14F-4D97-AF65-F5344CB8AC3E}">
        <p14:creationId xmlns:p14="http://schemas.microsoft.com/office/powerpoint/2010/main" val="19432006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Latn-R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8A2E91-6B98-4373-9FCB-4FED272CB5BD}" type="datetimeFigureOut">
              <a:rPr lang="sr-Latn-RS" smtClean="0"/>
              <a:t>15.04.2020</a:t>
            </a:fld>
            <a:endParaRPr lang="sr-Latn-R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D012C2-793D-4BB9-96C3-2CEC40FBA84A}" type="slidenum">
              <a:rPr lang="sr-Latn-RS" smtClean="0"/>
              <a:t>‹#›</a:t>
            </a:fld>
            <a:endParaRPr lang="sr-Latn-RS"/>
          </a:p>
        </p:txBody>
      </p:sp>
    </p:spTree>
    <p:extLst>
      <p:ext uri="{BB962C8B-B14F-4D97-AF65-F5344CB8AC3E}">
        <p14:creationId xmlns:p14="http://schemas.microsoft.com/office/powerpoint/2010/main" val="7904215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Cyrl-RS" dirty="0" smtClean="0"/>
              <a:t>ДАС ИП6</a:t>
            </a:r>
            <a:br>
              <a:rPr lang="sr-Cyrl-RS" dirty="0" smtClean="0"/>
            </a:br>
            <a:r>
              <a:rPr lang="sr-Cyrl-RS" dirty="0" smtClean="0"/>
              <a:t>ПРЕВЕНТИВНА МЕДИЦИНА</a:t>
            </a:r>
            <a:endParaRPr lang="sr-Latn-RS" dirty="0"/>
          </a:p>
        </p:txBody>
      </p:sp>
      <p:sp>
        <p:nvSpPr>
          <p:cNvPr id="3" name="Subtitle 2"/>
          <p:cNvSpPr>
            <a:spLocks noGrp="1"/>
          </p:cNvSpPr>
          <p:nvPr>
            <p:ph type="subTitle" idx="1"/>
          </p:nvPr>
        </p:nvSpPr>
        <p:spPr/>
        <p:txBody>
          <a:bodyPr/>
          <a:lstStyle/>
          <a:p>
            <a:r>
              <a:rPr lang="sr-Cyrl-RS" dirty="0" smtClean="0"/>
              <a:t>ПИСАЊЕ ПРИЈАВЕ ЗА УСМЕНИ ДОКТОРСКИ ИСПИТ</a:t>
            </a:r>
            <a:endParaRPr lang="sr-Latn-RS" dirty="0"/>
          </a:p>
        </p:txBody>
      </p:sp>
    </p:spTree>
    <p:extLst>
      <p:ext uri="{BB962C8B-B14F-4D97-AF65-F5344CB8AC3E}">
        <p14:creationId xmlns:p14="http://schemas.microsoft.com/office/powerpoint/2010/main" val="35343967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СТРАНА 4</a:t>
            </a:r>
            <a:endParaRPr lang="sr-Latn-RS" dirty="0"/>
          </a:p>
        </p:txBody>
      </p:sp>
      <p:sp>
        <p:nvSpPr>
          <p:cNvPr id="3" name="Content Placeholder 2"/>
          <p:cNvSpPr>
            <a:spLocks noGrp="1"/>
          </p:cNvSpPr>
          <p:nvPr>
            <p:ph idx="1"/>
          </p:nvPr>
        </p:nvSpPr>
        <p:spPr/>
        <p:txBody>
          <a:bodyPr/>
          <a:lstStyle/>
          <a:p>
            <a:r>
              <a:rPr lang="sr-Cyrl-CS" b="1" dirty="0"/>
              <a:t>ЦИЉЕВИ И ХИПОТЕЗЕ СТУДИЈЕ</a:t>
            </a:r>
            <a:r>
              <a:rPr lang="sr-Cyrl-CS" dirty="0"/>
              <a:t> (Ограничити на једну страну)</a:t>
            </a:r>
            <a:endParaRPr lang="sr-Latn-RS" dirty="0"/>
          </a:p>
          <a:p>
            <a:r>
              <a:rPr lang="sr-Cyrl-CS" dirty="0"/>
              <a:t>Упутство:</a:t>
            </a:r>
            <a:br>
              <a:rPr lang="sr-Cyrl-CS" dirty="0"/>
            </a:br>
            <a:r>
              <a:rPr lang="sr-Cyrl-CS" dirty="0"/>
              <a:t>Навести таксативно (по редним бројевима) главне циљеве (под А) и радне хипотезе испитивања (Б).</a:t>
            </a:r>
            <a:endParaRPr lang="sr-Latn-RS" dirty="0"/>
          </a:p>
          <a:p>
            <a:endParaRPr lang="sr-Latn-RS" dirty="0"/>
          </a:p>
        </p:txBody>
      </p:sp>
    </p:spTree>
    <p:extLst>
      <p:ext uri="{BB962C8B-B14F-4D97-AF65-F5344CB8AC3E}">
        <p14:creationId xmlns:p14="http://schemas.microsoft.com/office/powerpoint/2010/main" val="3694476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СТРАНА 5</a:t>
            </a:r>
            <a:endParaRPr lang="sr-Latn-RS" dirty="0"/>
          </a:p>
        </p:txBody>
      </p:sp>
      <p:sp>
        <p:nvSpPr>
          <p:cNvPr id="3" name="Content Placeholder 2"/>
          <p:cNvSpPr>
            <a:spLocks noGrp="1"/>
          </p:cNvSpPr>
          <p:nvPr>
            <p:ph idx="1"/>
          </p:nvPr>
        </p:nvSpPr>
        <p:spPr>
          <a:xfrm>
            <a:off x="457200" y="1268760"/>
            <a:ext cx="8229600" cy="5256584"/>
          </a:xfrm>
        </p:spPr>
        <p:txBody>
          <a:bodyPr>
            <a:normAutofit fontScale="70000" lnSpcReduction="20000"/>
          </a:bodyPr>
          <a:lstStyle/>
          <a:p>
            <a:pPr marL="0" indent="0" algn="ctr">
              <a:buNone/>
            </a:pPr>
            <a:r>
              <a:rPr lang="sr-Cyrl-CS" b="1" dirty="0"/>
              <a:t>МАТЕРИЈАЛ И МЕТОД</a:t>
            </a:r>
            <a:endParaRPr lang="sr-Latn-RS" dirty="0"/>
          </a:p>
          <a:p>
            <a:r>
              <a:rPr lang="sr-Cyrl-CS" dirty="0"/>
              <a:t>Овај део студије је најважнији јер условљава тачност, прецизност, репродуцибилност и валидност резултата. Лоша методологија не може изродити вредне резултате, без обзира на труд. Постоји правило да методологија треба да буде описана тако прецизно да други аутори користећи исте поступке и под истим условима могу у својим лабораторијама проверити презентоване резултате. У принципу, само резултати који су верификовани у више (најмање две) лабораторија се прихватају као неоспорна научна истина, док се све остало може ставити под сумњу. Наравно, опис методологије се може скратити навођењем референци где је она детаљно (најчешће по први пут) описана одн. модификована (нпр. метода за изоловани фундус желуца пацова по Вејну (Ване, 1957)). </a:t>
            </a:r>
            <a:endParaRPr lang="sr-Latn-RS" dirty="0"/>
          </a:p>
          <a:p>
            <a:r>
              <a:rPr lang="sr-Cyrl-CS" dirty="0"/>
              <a:t>Нејасно описана методологија и замагљен поступак истраживања одн. извори података, су пут ка будућем одбијању рада за публиковање.</a:t>
            </a:r>
            <a:endParaRPr lang="sr-Latn-RS" dirty="0"/>
          </a:p>
          <a:p>
            <a:pPr marL="0" indent="0">
              <a:buNone/>
            </a:pPr>
            <a:endParaRPr lang="sr-Latn-RS" dirty="0"/>
          </a:p>
        </p:txBody>
      </p:sp>
    </p:spTree>
    <p:extLst>
      <p:ext uri="{BB962C8B-B14F-4D97-AF65-F5344CB8AC3E}">
        <p14:creationId xmlns:p14="http://schemas.microsoft.com/office/powerpoint/2010/main" val="11516514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А. ВРСТА СТУДИЈЕ</a:t>
            </a:r>
            <a:endParaRPr lang="sr-Latn-RS" dirty="0"/>
          </a:p>
        </p:txBody>
      </p:sp>
      <p:sp>
        <p:nvSpPr>
          <p:cNvPr id="3" name="Content Placeholder 2"/>
          <p:cNvSpPr>
            <a:spLocks noGrp="1"/>
          </p:cNvSpPr>
          <p:nvPr>
            <p:ph idx="1"/>
          </p:nvPr>
        </p:nvSpPr>
        <p:spPr>
          <a:xfrm>
            <a:off x="457200" y="1196752"/>
            <a:ext cx="8229600" cy="5400600"/>
          </a:xfrm>
        </p:spPr>
        <p:txBody>
          <a:bodyPr>
            <a:normAutofit fontScale="62500" lnSpcReduction="20000"/>
          </a:bodyPr>
          <a:lstStyle/>
          <a:p>
            <a:pPr marL="0" indent="0">
              <a:buNone/>
            </a:pPr>
            <a:r>
              <a:rPr lang="sr-Cyrl-CS" dirty="0"/>
              <a:t>Прецизно навести о којој врсти студије се ради. Најчешћи типови студија су:</a:t>
            </a:r>
            <a:endParaRPr lang="sr-Latn-RS" dirty="0"/>
          </a:p>
          <a:p>
            <a:pPr marL="514350" lvl="0" indent="-514350">
              <a:buFont typeface="+mj-lt"/>
              <a:buAutoNum type="arabicPeriod"/>
            </a:pPr>
            <a:r>
              <a:rPr lang="sr-Cyrl-CS" dirty="0"/>
              <a:t>Експериментална студија на животињама </a:t>
            </a:r>
            <a:r>
              <a:rPr lang="sr-Cyrl-CS" i="1" dirty="0"/>
              <a:t>in vivo</a:t>
            </a:r>
            <a:endParaRPr lang="sr-Latn-RS" dirty="0"/>
          </a:p>
          <a:p>
            <a:pPr marL="514350" lvl="0" indent="-514350">
              <a:buFont typeface="+mj-lt"/>
              <a:buAutoNum type="arabicPeriod"/>
            </a:pPr>
            <a:r>
              <a:rPr lang="sr-Cyrl-CS" dirty="0"/>
              <a:t>Експериментална студија на материјалу анималног порекла </a:t>
            </a:r>
            <a:r>
              <a:rPr lang="sr-Cyrl-CS" i="1" dirty="0"/>
              <a:t>in vitro</a:t>
            </a:r>
            <a:endParaRPr lang="sr-Latn-RS" dirty="0"/>
          </a:p>
          <a:p>
            <a:pPr marL="514350" lvl="0" indent="-514350">
              <a:buFont typeface="+mj-lt"/>
              <a:buAutoNum type="arabicPeriod"/>
            </a:pPr>
            <a:r>
              <a:rPr lang="sr-Cyrl-CS" dirty="0"/>
              <a:t>Експериментална студија на микроорганизмима </a:t>
            </a:r>
            <a:r>
              <a:rPr lang="sr-Cyrl-CS" i="1" dirty="0"/>
              <a:t>in vitro</a:t>
            </a:r>
            <a:endParaRPr lang="sr-Latn-RS" dirty="0"/>
          </a:p>
          <a:p>
            <a:pPr marL="514350" lvl="0" indent="-514350">
              <a:buFont typeface="+mj-lt"/>
              <a:buAutoNum type="arabicPeriod"/>
            </a:pPr>
            <a:r>
              <a:rPr lang="sr-Cyrl-CS" dirty="0"/>
              <a:t>Експериментална студија на материјалу хуманог порекла </a:t>
            </a:r>
            <a:r>
              <a:rPr lang="sr-Cyrl-CS" i="1" dirty="0"/>
              <a:t>in vitro</a:t>
            </a:r>
            <a:endParaRPr lang="sr-Latn-RS" dirty="0"/>
          </a:p>
          <a:p>
            <a:pPr marL="514350" lvl="0" indent="-514350">
              <a:buFont typeface="+mj-lt"/>
              <a:buAutoNum type="arabicPeriod"/>
            </a:pPr>
            <a:r>
              <a:rPr lang="sr-Cyrl-CS" dirty="0"/>
              <a:t>Клиничка експериментална студија (неконтролисана, контролисана, рандомизирана, отворена, једноструко или двоструко слепа)</a:t>
            </a:r>
            <a:endParaRPr lang="sr-Latn-RS" dirty="0"/>
          </a:p>
          <a:p>
            <a:pPr marL="514350" lvl="0" indent="-514350">
              <a:buFont typeface="+mj-lt"/>
              <a:buAutoNum type="arabicPeriod"/>
            </a:pPr>
            <a:r>
              <a:rPr lang="sr-Cyrl-CS" dirty="0"/>
              <a:t>Клиничка опсервациона студија (кохортна, студија пресека, студија случај-контрола, серија случајева)</a:t>
            </a:r>
            <a:endParaRPr lang="sr-Latn-RS" dirty="0"/>
          </a:p>
          <a:p>
            <a:pPr marL="514350" lvl="0" indent="-514350">
              <a:buFont typeface="+mj-lt"/>
              <a:buAutoNum type="arabicPeriod"/>
            </a:pPr>
            <a:r>
              <a:rPr lang="sr-Cyrl-CS" dirty="0"/>
              <a:t>Студије дијагностичких тестова</a:t>
            </a:r>
            <a:endParaRPr lang="sr-Latn-RS" dirty="0"/>
          </a:p>
          <a:p>
            <a:pPr marL="514350" lvl="0" indent="-514350">
              <a:buFont typeface="+mj-lt"/>
              <a:buAutoNum type="arabicPeriod"/>
            </a:pPr>
            <a:r>
              <a:rPr lang="sr-Cyrl-CS" dirty="0"/>
              <a:t>Математичко моделирање на основу података добијених мерењима </a:t>
            </a:r>
            <a:endParaRPr lang="sr-Latn-RS" dirty="0"/>
          </a:p>
          <a:p>
            <a:pPr marL="514350" lvl="0" indent="-514350">
              <a:buFont typeface="+mj-lt"/>
              <a:buAutoNum type="arabicPeriod"/>
            </a:pPr>
            <a:r>
              <a:rPr lang="sr-Cyrl-CS" dirty="0"/>
              <a:t>Студије интервенција у здравственој заштити</a:t>
            </a:r>
            <a:endParaRPr lang="sr-Latn-RS" dirty="0"/>
          </a:p>
          <a:p>
            <a:pPr marL="514350" lvl="0" indent="-514350">
              <a:buFont typeface="+mj-lt"/>
              <a:buAutoNum type="arabicPeriod"/>
            </a:pPr>
            <a:r>
              <a:rPr lang="sr-Cyrl-CS" dirty="0"/>
              <a:t>Епидемиолошке студије инциденце и/или преваленце</a:t>
            </a:r>
            <a:endParaRPr lang="sr-Latn-RS" dirty="0"/>
          </a:p>
          <a:p>
            <a:pPr marL="0" indent="0">
              <a:buNone/>
            </a:pPr>
            <a:r>
              <a:rPr lang="sr-Cyrl-CS" dirty="0"/>
              <a:t>За наведену врсту студије навести неопходне детаље (нпр. за кохортну студију дефинисати карактеристике кохорти, дужину праћења пацијената, популацију из које су издвојене кохорте, начин избора чланова кохорти, место праћења пацијената).</a:t>
            </a:r>
            <a:endParaRPr lang="sr-Latn-RS" dirty="0"/>
          </a:p>
          <a:p>
            <a:endParaRPr lang="sr-Latn-RS" dirty="0"/>
          </a:p>
        </p:txBody>
      </p:sp>
    </p:spTree>
    <p:extLst>
      <p:ext uri="{BB962C8B-B14F-4D97-AF65-F5344CB8AC3E}">
        <p14:creationId xmlns:p14="http://schemas.microsoft.com/office/powerpoint/2010/main" val="25576145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b="1" dirty="0"/>
              <a:t>Б. ПОПУЛАЦИЈА КОЈА СЕ ИСТРАЖУЈЕ</a:t>
            </a:r>
            <a:r>
              <a:rPr lang="sr-Latn-RS" dirty="0"/>
              <a:t/>
            </a:r>
            <a:br>
              <a:rPr lang="sr-Latn-RS" dirty="0"/>
            </a:br>
            <a:endParaRPr lang="sr-Latn-RS" dirty="0"/>
          </a:p>
        </p:txBody>
      </p:sp>
      <p:sp>
        <p:nvSpPr>
          <p:cNvPr id="3" name="Content Placeholder 2"/>
          <p:cNvSpPr>
            <a:spLocks noGrp="1"/>
          </p:cNvSpPr>
          <p:nvPr>
            <p:ph idx="1"/>
          </p:nvPr>
        </p:nvSpPr>
        <p:spPr/>
        <p:txBody>
          <a:bodyPr>
            <a:normAutofit fontScale="92500" lnSpcReduction="20000"/>
          </a:bodyPr>
          <a:lstStyle/>
          <a:p>
            <a:r>
              <a:rPr lang="sr-Cyrl-CS" dirty="0"/>
              <a:t>Дефинисати све битне карактеристике популације из које се узима узорак. На пример, за студију на животињама </a:t>
            </a:r>
            <a:r>
              <a:rPr lang="sr-Cyrl-CS" i="1" dirty="0"/>
              <a:t>in vivo</a:t>
            </a:r>
            <a:r>
              <a:rPr lang="sr-Cyrl-CS" dirty="0"/>
              <a:t> навести прецизно врсту и сој животиња, пол, старост, телесну тежину, начин исхране и услове у којима су чуване, порекло, итд. За клиничке студије навести врсту пацијената, старост, пол, тежину болести, величину популације, територију на којој се популација налази и временски период посматрања популације.</a:t>
            </a:r>
            <a:endParaRPr lang="sr-Latn-RS" dirty="0"/>
          </a:p>
          <a:p>
            <a:endParaRPr lang="sr-Latn-RS" dirty="0"/>
          </a:p>
        </p:txBody>
      </p:sp>
    </p:spTree>
    <p:extLst>
      <p:ext uri="{BB962C8B-B14F-4D97-AF65-F5344CB8AC3E}">
        <p14:creationId xmlns:p14="http://schemas.microsoft.com/office/powerpoint/2010/main" val="38143911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b="1" dirty="0" smtClean="0"/>
              <a:t>В. УЗОРКОВАЊЕ</a:t>
            </a:r>
            <a:r>
              <a:rPr lang="sr-Latn-RS" dirty="0" smtClean="0"/>
              <a:t/>
            </a:r>
            <a:br>
              <a:rPr lang="sr-Latn-RS" dirty="0" smtClean="0"/>
            </a:br>
            <a:endParaRPr lang="sr-Latn-RS" dirty="0"/>
          </a:p>
        </p:txBody>
      </p:sp>
      <p:sp>
        <p:nvSpPr>
          <p:cNvPr id="3" name="Content Placeholder 2"/>
          <p:cNvSpPr>
            <a:spLocks noGrp="1"/>
          </p:cNvSpPr>
          <p:nvPr>
            <p:ph idx="1"/>
          </p:nvPr>
        </p:nvSpPr>
        <p:spPr/>
        <p:txBody>
          <a:bodyPr/>
          <a:lstStyle/>
          <a:p>
            <a:pPr marL="0" indent="0">
              <a:buNone/>
            </a:pPr>
            <a:r>
              <a:rPr lang="sr-Cyrl-CS" dirty="0" smtClean="0"/>
              <a:t>Описати </a:t>
            </a:r>
            <a:r>
              <a:rPr lang="sr-Cyrl-CS" dirty="0"/>
              <a:t>начин на који ће се изабирати </a:t>
            </a:r>
            <a:r>
              <a:rPr lang="sr-Cyrl-CS" dirty="0" smtClean="0"/>
              <a:t>пацијенти/испитаници </a:t>
            </a:r>
            <a:r>
              <a:rPr lang="sr-Cyrl-CS" dirty="0"/>
              <a:t>за учешће у студији из популације, тј. формирати групе </a:t>
            </a:r>
            <a:r>
              <a:rPr lang="sr-Cyrl-CS" dirty="0" smtClean="0"/>
              <a:t>пацијената/испитаника.  </a:t>
            </a:r>
          </a:p>
          <a:p>
            <a:pPr marL="0" indent="0">
              <a:buNone/>
            </a:pPr>
            <a:r>
              <a:rPr lang="sr-Cyrl-CS" dirty="0" smtClean="0"/>
              <a:t>Описати </a:t>
            </a:r>
            <a:r>
              <a:rPr lang="sr-Cyrl-CS" dirty="0"/>
              <a:t>врсту и поступак планиране рандомизације, тј. случајног избора пацијената за студијске групе</a:t>
            </a:r>
            <a:endParaRPr lang="sr-Latn-RS" dirty="0"/>
          </a:p>
        </p:txBody>
      </p:sp>
    </p:spTree>
    <p:extLst>
      <p:ext uri="{BB962C8B-B14F-4D97-AF65-F5344CB8AC3E}">
        <p14:creationId xmlns:p14="http://schemas.microsoft.com/office/powerpoint/2010/main" val="2951586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712968" cy="1143000"/>
          </a:xfrm>
        </p:spPr>
        <p:txBody>
          <a:bodyPr>
            <a:normAutofit fontScale="90000"/>
          </a:bodyPr>
          <a:lstStyle/>
          <a:p>
            <a:r>
              <a:rPr lang="sr-Cyrl-CS" b="1" dirty="0"/>
              <a:t>Г. ВАРИЈАБЛЕ КОЈЕ СЕ МЕРЕ У СТУДИЈИ</a:t>
            </a:r>
            <a:r>
              <a:rPr lang="sr-Latn-RS" dirty="0"/>
              <a:t/>
            </a:r>
            <a:br>
              <a:rPr lang="sr-Latn-RS" dirty="0"/>
            </a:br>
            <a:endParaRPr lang="sr-Latn-RS" dirty="0"/>
          </a:p>
        </p:txBody>
      </p:sp>
      <p:sp>
        <p:nvSpPr>
          <p:cNvPr id="3" name="Content Placeholder 2"/>
          <p:cNvSpPr>
            <a:spLocks noGrp="1"/>
          </p:cNvSpPr>
          <p:nvPr>
            <p:ph idx="1"/>
          </p:nvPr>
        </p:nvSpPr>
        <p:spPr/>
        <p:txBody>
          <a:bodyPr/>
          <a:lstStyle/>
          <a:p>
            <a:pPr marL="0" indent="0">
              <a:buNone/>
            </a:pPr>
            <a:r>
              <a:rPr lang="sr-Cyrl-CS" dirty="0"/>
              <a:t>Навести независне варијабле (узрок или узроке), зависне варијабле (исход или исходе) и збуњујуће варијабле (све факторе који могу утицати на исход директно или индиректно). </a:t>
            </a:r>
            <a:endParaRPr lang="sr-Cyrl-CS" dirty="0" smtClean="0"/>
          </a:p>
          <a:p>
            <a:pPr marL="0" indent="0">
              <a:buNone/>
            </a:pPr>
            <a:endParaRPr lang="sr-Cyrl-CS" dirty="0"/>
          </a:p>
          <a:p>
            <a:pPr marL="0" indent="0">
              <a:buNone/>
            </a:pPr>
            <a:r>
              <a:rPr lang="sr-Cyrl-CS" dirty="0" smtClean="0"/>
              <a:t>Сваку </a:t>
            </a:r>
            <a:r>
              <a:rPr lang="sr-Cyrl-CS" dirty="0"/>
              <a:t>варијаблу прецизно дефинисати (врста, карактеристике, начин мерења).</a:t>
            </a:r>
            <a:endParaRPr lang="sr-Latn-RS" dirty="0"/>
          </a:p>
          <a:p>
            <a:endParaRPr lang="sr-Latn-RS" dirty="0"/>
          </a:p>
        </p:txBody>
      </p:sp>
    </p:spTree>
    <p:extLst>
      <p:ext uri="{BB962C8B-B14F-4D97-AF65-F5344CB8AC3E}">
        <p14:creationId xmlns:p14="http://schemas.microsoft.com/office/powerpoint/2010/main" val="536869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036496" cy="1143000"/>
          </a:xfrm>
        </p:spPr>
        <p:txBody>
          <a:bodyPr>
            <a:normAutofit fontScale="90000"/>
          </a:bodyPr>
          <a:lstStyle/>
          <a:p>
            <a:r>
              <a:rPr lang="sr-Cyrl-CS" b="1" dirty="0"/>
              <a:t>Д. СНАГА СТУДИЈЕ И ВЕЛИЧИНА УЗОРКА</a:t>
            </a:r>
            <a:r>
              <a:rPr lang="sr-Latn-RS" dirty="0"/>
              <a:t/>
            </a:r>
            <a:br>
              <a:rPr lang="sr-Latn-RS" dirty="0"/>
            </a:br>
            <a:endParaRPr lang="sr-Latn-RS" dirty="0"/>
          </a:p>
        </p:txBody>
      </p:sp>
      <p:sp>
        <p:nvSpPr>
          <p:cNvPr id="3" name="Content Placeholder 2"/>
          <p:cNvSpPr>
            <a:spLocks noGrp="1"/>
          </p:cNvSpPr>
          <p:nvPr>
            <p:ph idx="1"/>
          </p:nvPr>
        </p:nvSpPr>
        <p:spPr/>
        <p:txBody>
          <a:bodyPr>
            <a:normAutofit fontScale="85000" lnSpcReduction="20000"/>
          </a:bodyPr>
          <a:lstStyle/>
          <a:p>
            <a:pPr marL="0" indent="0">
              <a:buNone/>
            </a:pPr>
            <a:r>
              <a:rPr lang="sr-Cyrl-CS" dirty="0"/>
              <a:t>Потребно је да се одреде: жељена снага студије (тј. вероватноћа да се открије разлика између испитиваних група, која заиста постоји), вероватноћа да ће се направити грешка типа 1, тј. да ће се погрешно закључити да постоји разлика између група, која заправо не постоји (алфа), врста статистичког теста којим ће се утврђивати разлика између група, очекивана разлика у исходу између група и очекивана варијабилност измерених вредности исхода у свакој од група. На основу ових параметара треба израчунати потребну величину група у студији, користећи програм G*Power, или ручно, на основу формула или таблица.</a:t>
            </a:r>
            <a:endParaRPr lang="sr-Latn-RS" dirty="0"/>
          </a:p>
          <a:p>
            <a:endParaRPr lang="sr-Latn-RS" dirty="0"/>
          </a:p>
        </p:txBody>
      </p:sp>
    </p:spTree>
    <p:extLst>
      <p:ext uri="{BB962C8B-B14F-4D97-AF65-F5344CB8AC3E}">
        <p14:creationId xmlns:p14="http://schemas.microsoft.com/office/powerpoint/2010/main" val="42685728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4704"/>
            <a:ext cx="8856984" cy="1143000"/>
          </a:xfrm>
        </p:spPr>
        <p:txBody>
          <a:bodyPr>
            <a:normAutofit fontScale="90000"/>
          </a:bodyPr>
          <a:lstStyle/>
          <a:p>
            <a:r>
              <a:rPr lang="sr-Cyrl-CS" b="1" dirty="0"/>
              <a:t>Ђ. СТАТИСТИЧКА ОБРАДА ПОДАТАКА </a:t>
            </a:r>
            <a:r>
              <a:rPr lang="sr-Cyrl-CS" dirty="0"/>
              <a:t>(ограничити на 100 речи)</a:t>
            </a:r>
            <a:r>
              <a:rPr lang="sr-Latn-RS" dirty="0"/>
              <a:t/>
            </a:r>
            <a:br>
              <a:rPr lang="sr-Latn-RS" dirty="0"/>
            </a:br>
            <a:endParaRPr lang="sr-Latn-RS" dirty="0"/>
          </a:p>
        </p:txBody>
      </p:sp>
      <p:sp>
        <p:nvSpPr>
          <p:cNvPr id="3" name="Content Placeholder 2"/>
          <p:cNvSpPr>
            <a:spLocks noGrp="1"/>
          </p:cNvSpPr>
          <p:nvPr>
            <p:ph idx="1"/>
          </p:nvPr>
        </p:nvSpPr>
        <p:spPr>
          <a:xfrm>
            <a:off x="457200" y="1916832"/>
            <a:ext cx="8229600" cy="4209331"/>
          </a:xfrm>
        </p:spPr>
        <p:txBody>
          <a:bodyPr/>
          <a:lstStyle/>
          <a:p>
            <a:r>
              <a:rPr lang="sr-Cyrl-CS" dirty="0"/>
              <a:t>Дати опис статистичких метода које ће бити коришћене за обраду добијених резултата, начин приказивања података и резултата, и сл. Посебно треба обратити пажњу да избор статистичког теста одговара врсти варијабле која се мери у испитиваним групама.</a:t>
            </a:r>
            <a:endParaRPr lang="sr-Latn-RS" dirty="0"/>
          </a:p>
          <a:p>
            <a:pPr marL="0" indent="0">
              <a:buNone/>
            </a:pPr>
            <a:endParaRPr lang="sr-Latn-RS" dirty="0"/>
          </a:p>
        </p:txBody>
      </p:sp>
    </p:spTree>
    <p:extLst>
      <p:ext uri="{BB962C8B-B14F-4D97-AF65-F5344CB8AC3E}">
        <p14:creationId xmlns:p14="http://schemas.microsoft.com/office/powerpoint/2010/main" val="23155067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СТРАНА 6</a:t>
            </a:r>
            <a:endParaRPr lang="sr-Latn-RS" dirty="0"/>
          </a:p>
        </p:txBody>
      </p:sp>
      <p:sp>
        <p:nvSpPr>
          <p:cNvPr id="3" name="Content Placeholder 2"/>
          <p:cNvSpPr>
            <a:spLocks noGrp="1"/>
          </p:cNvSpPr>
          <p:nvPr>
            <p:ph idx="1"/>
          </p:nvPr>
        </p:nvSpPr>
        <p:spPr/>
        <p:txBody>
          <a:bodyPr/>
          <a:lstStyle/>
          <a:p>
            <a:r>
              <a:rPr lang="sr-Cyrl-CS" b="1" dirty="0"/>
              <a:t>ОЧЕКИВАНИ РЕЗУЛТАТИ И ЗНАЧАЈ СТУДИЈЕ</a:t>
            </a:r>
            <a:r>
              <a:rPr lang="sr-Cyrl-CS" dirty="0"/>
              <a:t> (ограничити на 250 речи)</a:t>
            </a:r>
            <a:endParaRPr lang="sr-Latn-RS" dirty="0"/>
          </a:p>
          <a:p>
            <a:r>
              <a:rPr lang="sr-Cyrl-CS" dirty="0"/>
              <a:t>Навести сажето у кратким цртама шта се очекује од студије и какав ће значај имати добијени резултати за науку одн. стручну праксу</a:t>
            </a:r>
            <a:endParaRPr lang="sr-Latn-RS" dirty="0"/>
          </a:p>
          <a:p>
            <a:endParaRPr lang="sr-Latn-RS" dirty="0"/>
          </a:p>
        </p:txBody>
      </p:sp>
    </p:spTree>
    <p:extLst>
      <p:ext uri="{BB962C8B-B14F-4D97-AF65-F5344CB8AC3E}">
        <p14:creationId xmlns:p14="http://schemas.microsoft.com/office/powerpoint/2010/main" val="41540976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СТРАНА 7</a:t>
            </a:r>
            <a:endParaRPr lang="sr-Latn-RS" dirty="0"/>
          </a:p>
        </p:txBody>
      </p:sp>
      <p:sp>
        <p:nvSpPr>
          <p:cNvPr id="3" name="Content Placeholder 2"/>
          <p:cNvSpPr>
            <a:spLocks noGrp="1"/>
          </p:cNvSpPr>
          <p:nvPr>
            <p:ph idx="1"/>
          </p:nvPr>
        </p:nvSpPr>
        <p:spPr>
          <a:xfrm>
            <a:off x="457200" y="1196752"/>
            <a:ext cx="8229600" cy="5661248"/>
          </a:xfrm>
        </p:spPr>
        <p:txBody>
          <a:bodyPr>
            <a:normAutofit fontScale="70000" lnSpcReduction="20000"/>
          </a:bodyPr>
          <a:lstStyle/>
          <a:p>
            <a:pPr marL="0" indent="0" algn="ctr">
              <a:buNone/>
            </a:pPr>
            <a:r>
              <a:rPr lang="sr-Cyrl-CS" b="1" dirty="0"/>
              <a:t>ЛИТЕРАТУРА</a:t>
            </a:r>
            <a:r>
              <a:rPr lang="sr-Cyrl-CS" dirty="0"/>
              <a:t> (Ограничити на максимално 15 референци-навода</a:t>
            </a:r>
            <a:r>
              <a:rPr lang="sr-Cyrl-CS" dirty="0" smtClean="0"/>
              <a:t>)</a:t>
            </a:r>
          </a:p>
          <a:p>
            <a:pPr marL="0" indent="0" algn="ctr">
              <a:buNone/>
            </a:pPr>
            <a:endParaRPr lang="sr-Latn-RS" dirty="0"/>
          </a:p>
          <a:p>
            <a:pPr marL="0" indent="0">
              <a:buNone/>
            </a:pPr>
            <a:r>
              <a:rPr lang="sr-Cyrl-CS" dirty="0" smtClean="0"/>
              <a:t>Постоје </a:t>
            </a:r>
            <a:r>
              <a:rPr lang="sr-Cyrl-CS" dirty="0"/>
              <a:t>различити начини навођења литературе у тексту и списку референци, предложен је само један од њих, који је можда најједноставнији:</a:t>
            </a:r>
            <a:br>
              <a:rPr lang="sr-Cyrl-CS" dirty="0"/>
            </a:br>
            <a:r>
              <a:rPr lang="sr-Cyrl-CS" dirty="0" smtClean="0"/>
              <a:t>У </a:t>
            </a:r>
            <a:r>
              <a:rPr lang="sr-Cyrl-CS" dirty="0"/>
              <a:t>тексту се референце обележавају бројевима у заградама, почев од (1) до (15) а у списку се наводе референце по редоследу појављивања. Једна референца може бити цитирана више пута али јој редослед одређује прво појављивање</a:t>
            </a:r>
            <a:r>
              <a:rPr lang="sr-Cyrl-CS" dirty="0" smtClean="0"/>
              <a:t>.</a:t>
            </a:r>
          </a:p>
          <a:p>
            <a:pPr marL="0" indent="0">
              <a:buNone/>
            </a:pPr>
            <a:r>
              <a:rPr lang="sr-Cyrl-CS" dirty="0"/>
              <a:t/>
            </a:r>
            <a:br>
              <a:rPr lang="sr-Cyrl-CS" dirty="0"/>
            </a:br>
            <a:r>
              <a:rPr lang="sr-Cyrl-CS" dirty="0" smtClean="0"/>
              <a:t>Детаљан </a:t>
            </a:r>
            <a:r>
              <a:rPr lang="sr-Cyrl-CS" dirty="0"/>
              <a:t>опис начина цитирања са знаковима интерпункције потражити у часописима Serbian Journal of Experimental and Clinical Research, Медицински преглед и Војносанитетски </a:t>
            </a:r>
            <a:r>
              <a:rPr lang="sr-Cyrl-CS" dirty="0" smtClean="0"/>
              <a:t>преглед</a:t>
            </a:r>
          </a:p>
          <a:p>
            <a:pPr marL="0" indent="0">
              <a:buNone/>
            </a:pPr>
            <a:r>
              <a:rPr lang="sr-Cyrl-CS" dirty="0"/>
              <a:t/>
            </a:r>
            <a:br>
              <a:rPr lang="sr-Cyrl-CS" dirty="0"/>
            </a:br>
            <a:r>
              <a:rPr lang="sr-Cyrl-CS" dirty="0" smtClean="0"/>
              <a:t>Редослед </a:t>
            </a:r>
            <a:r>
              <a:rPr lang="sr-Cyrl-CS" dirty="0"/>
              <a:t>квалитета референци: радови у целини у часописима, књиге, монографије и поглавље у књигама, терапијски водичи и други консензус документи, радови у зборницима радова са конгреса, радови штампани као сажеци у зборницима, остали извори.</a:t>
            </a:r>
            <a:endParaRPr lang="sr-Latn-RS" dirty="0"/>
          </a:p>
          <a:p>
            <a:endParaRPr lang="sr-Latn-RS" dirty="0"/>
          </a:p>
        </p:txBody>
      </p:sp>
    </p:spTree>
    <p:extLst>
      <p:ext uri="{BB962C8B-B14F-4D97-AF65-F5344CB8AC3E}">
        <p14:creationId xmlns:p14="http://schemas.microsoft.com/office/powerpoint/2010/main" val="658042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ПОТЕНЦИЈАЛНИ МЕТОР</a:t>
            </a:r>
            <a:endParaRPr lang="sr-Latn-RS" dirty="0"/>
          </a:p>
        </p:txBody>
      </p:sp>
      <p:sp>
        <p:nvSpPr>
          <p:cNvPr id="3" name="Content Placeholder 2"/>
          <p:cNvSpPr>
            <a:spLocks noGrp="1"/>
          </p:cNvSpPr>
          <p:nvPr>
            <p:ph idx="1"/>
          </p:nvPr>
        </p:nvSpPr>
        <p:spPr/>
        <p:txBody>
          <a:bodyPr/>
          <a:lstStyle/>
          <a:p>
            <a:r>
              <a:rPr lang="sr-Cyrl-RS" dirty="0" smtClean="0"/>
              <a:t>ПОТЕНЦИЈАЛНИ МЕНТОР ИЛИ</a:t>
            </a:r>
          </a:p>
          <a:p>
            <a:r>
              <a:rPr lang="sr-Cyrl-RS" dirty="0" smtClean="0"/>
              <a:t>ПОТЕНЦИЈАЛНИ КОМЕНТОРИ</a:t>
            </a:r>
          </a:p>
          <a:p>
            <a:r>
              <a:rPr lang="sr-Cyrl-RS" dirty="0" smtClean="0"/>
              <a:t>ИСПУЊЕЊЕ УСЛОВА-ЛИСТА МЕНТОРА</a:t>
            </a:r>
          </a:p>
          <a:p>
            <a:endParaRPr lang="sr-Cyrl-RS" dirty="0"/>
          </a:p>
          <a:p>
            <a:r>
              <a:rPr lang="sr-Cyrl-RS" dirty="0" smtClean="0"/>
              <a:t>РАДОВИ</a:t>
            </a:r>
          </a:p>
          <a:p>
            <a:r>
              <a:rPr lang="sr-Cyrl-RS" dirty="0" smtClean="0"/>
              <a:t>ПРОЈЕКТИ</a:t>
            </a:r>
            <a:endParaRPr lang="sr-Latn-RS" dirty="0"/>
          </a:p>
        </p:txBody>
      </p:sp>
    </p:spTree>
    <p:extLst>
      <p:ext uri="{BB962C8B-B14F-4D97-AF65-F5344CB8AC3E}">
        <p14:creationId xmlns:p14="http://schemas.microsoft.com/office/powerpoint/2010/main" val="41313396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ЈЕЗИК</a:t>
            </a:r>
            <a:endParaRPr lang="sr-Latn-RS" dirty="0"/>
          </a:p>
        </p:txBody>
      </p:sp>
      <p:sp>
        <p:nvSpPr>
          <p:cNvPr id="3" name="Content Placeholder 2"/>
          <p:cNvSpPr>
            <a:spLocks noGrp="1"/>
          </p:cNvSpPr>
          <p:nvPr>
            <p:ph idx="1"/>
          </p:nvPr>
        </p:nvSpPr>
        <p:spPr/>
        <p:txBody>
          <a:bodyPr>
            <a:normAutofit lnSpcReduction="10000"/>
          </a:bodyPr>
          <a:lstStyle/>
          <a:p>
            <a:r>
              <a:rPr lang="sr-Cyrl-RS" dirty="0" smtClean="0"/>
              <a:t>Јасно</a:t>
            </a:r>
          </a:p>
          <a:p>
            <a:r>
              <a:rPr lang="sr-Cyrl-RS" dirty="0" smtClean="0"/>
              <a:t>Тачно</a:t>
            </a:r>
          </a:p>
          <a:p>
            <a:r>
              <a:rPr lang="sr-Cyrl-RS" dirty="0" smtClean="0"/>
              <a:t>Прецизно</a:t>
            </a:r>
          </a:p>
          <a:p>
            <a:r>
              <a:rPr lang="sr-Cyrl-RS" dirty="0" smtClean="0"/>
              <a:t>Граматички исправно</a:t>
            </a:r>
          </a:p>
          <a:p>
            <a:pPr marL="0" indent="0">
              <a:buNone/>
            </a:pPr>
            <a:endParaRPr lang="sr-Cyrl-RS" dirty="0" smtClean="0"/>
          </a:p>
          <a:p>
            <a:r>
              <a:rPr lang="sr-Cyrl-RS" dirty="0" smtClean="0"/>
              <a:t>Стил писања</a:t>
            </a:r>
          </a:p>
          <a:p>
            <a:endParaRPr lang="sr-Cyrl-RS" dirty="0"/>
          </a:p>
          <a:p>
            <a:r>
              <a:rPr lang="sr-Cyrl-RS" dirty="0" smtClean="0"/>
              <a:t>Обратити пажњу на скраћенице</a:t>
            </a:r>
          </a:p>
          <a:p>
            <a:endParaRPr lang="sr-Latn-RS" dirty="0"/>
          </a:p>
        </p:txBody>
      </p:sp>
    </p:spTree>
    <p:extLst>
      <p:ext uri="{BB962C8B-B14F-4D97-AF65-F5344CB8AC3E}">
        <p14:creationId xmlns:p14="http://schemas.microsoft.com/office/powerpoint/2010/main" val="6199970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sr-Cyrl-RS" dirty="0" smtClean="0"/>
              <a:t>Стране речи-оргинални назив</a:t>
            </a:r>
          </a:p>
          <a:p>
            <a:r>
              <a:rPr lang="sr-Cyrl-RS" dirty="0" smtClean="0"/>
              <a:t>Називи микроорганизама, витамина, минерала, биохемијских и других параметара или метода, статистичких тестова и др.-писати оргиналним називима</a:t>
            </a:r>
            <a:endParaRPr lang="sr-Latn-RS" dirty="0"/>
          </a:p>
        </p:txBody>
      </p:sp>
    </p:spTree>
    <p:extLst>
      <p:ext uri="{BB962C8B-B14F-4D97-AF65-F5344CB8AC3E}">
        <p14:creationId xmlns:p14="http://schemas.microsoft.com/office/powerpoint/2010/main" val="42760277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Научна заснованост </a:t>
            </a:r>
            <a:endParaRPr lang="sr-Latn-RS" dirty="0"/>
          </a:p>
        </p:txBody>
      </p:sp>
      <p:sp>
        <p:nvSpPr>
          <p:cNvPr id="3" name="Content Placeholder 2"/>
          <p:cNvSpPr>
            <a:spLocks noGrp="1"/>
          </p:cNvSpPr>
          <p:nvPr>
            <p:ph idx="1"/>
          </p:nvPr>
        </p:nvSpPr>
        <p:spPr/>
        <p:txBody>
          <a:bodyPr>
            <a:normAutofit fontScale="85000" lnSpcReduction="20000"/>
          </a:bodyPr>
          <a:lstStyle/>
          <a:p>
            <a:r>
              <a:rPr lang="sr-Cyrl-CS" dirty="0"/>
              <a:t>П</a:t>
            </a:r>
            <a:r>
              <a:rPr lang="sr-Cyrl-CS" dirty="0" smtClean="0"/>
              <a:t>редложене методе рада- да ли су адекватне </a:t>
            </a:r>
            <a:r>
              <a:rPr lang="sr-Cyrl-CS" dirty="0"/>
              <a:t>и </a:t>
            </a:r>
            <a:r>
              <a:rPr lang="sr-Cyrl-CS" dirty="0" smtClean="0"/>
              <a:t>детаљно приказане тако да се истраживање у потпуности може поновити?</a:t>
            </a:r>
            <a:endParaRPr lang="sr-Latn-RS" dirty="0"/>
          </a:p>
          <a:p>
            <a:r>
              <a:rPr lang="sr-Cyrl-CS" dirty="0" smtClean="0"/>
              <a:t>Хипотезе рада-да ли су адекватно постављене и </a:t>
            </a:r>
            <a:r>
              <a:rPr lang="sr-Cyrl-CS" dirty="0"/>
              <a:t>	</a:t>
            </a:r>
            <a:r>
              <a:rPr lang="sr-Cyrl-CS" dirty="0" smtClean="0"/>
              <a:t>да ли ће будући </a:t>
            </a:r>
            <a:r>
              <a:rPr lang="sr-Cyrl-CS" dirty="0"/>
              <a:t>резултати моћи да одговоре </a:t>
            </a:r>
            <a:r>
              <a:rPr lang="sr-Cyrl-CS" dirty="0" smtClean="0"/>
              <a:t>на тако постављене хипотезе </a:t>
            </a:r>
            <a:r>
              <a:rPr lang="sr-Cyrl-CS" dirty="0"/>
              <a:t>хипотезе?</a:t>
            </a:r>
            <a:endParaRPr lang="sr-Latn-RS" dirty="0"/>
          </a:p>
          <a:p>
            <a:r>
              <a:rPr lang="sr-Cyrl-CS" dirty="0" smtClean="0"/>
              <a:t>Нова научна информација </a:t>
            </a:r>
          </a:p>
          <a:p>
            <a:r>
              <a:rPr lang="sr-Cyrl-CS" dirty="0" smtClean="0"/>
              <a:t>Референце: релевантност и старост-50</a:t>
            </a:r>
            <a:r>
              <a:rPr lang="sr-Cyrl-CS" dirty="0"/>
              <a:t>% референци млађе од 5 </a:t>
            </a:r>
            <a:r>
              <a:rPr lang="sr-Cyrl-CS" dirty="0" smtClean="0"/>
              <a:t>година</a:t>
            </a:r>
          </a:p>
          <a:p>
            <a:r>
              <a:rPr lang="sr-Cyrl-CS" dirty="0"/>
              <a:t>Д</a:t>
            </a:r>
            <a:r>
              <a:rPr lang="sr-Cyrl-CS" dirty="0" smtClean="0"/>
              <a:t>изајн студије</a:t>
            </a:r>
            <a:endParaRPr lang="sr-Cyrl-RS" dirty="0" smtClean="0"/>
          </a:p>
          <a:p>
            <a:r>
              <a:rPr lang="sr-Cyrl-RS" dirty="0" smtClean="0"/>
              <a:t>Снага студије</a:t>
            </a:r>
            <a:endParaRPr lang="sr-Latn-RS" dirty="0"/>
          </a:p>
        </p:txBody>
      </p:sp>
    </p:spTree>
    <p:extLst>
      <p:ext uri="{BB962C8B-B14F-4D97-AF65-F5344CB8AC3E}">
        <p14:creationId xmlns:p14="http://schemas.microsoft.com/office/powerpoint/2010/main" val="20136852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Текст пријаве</a:t>
            </a:r>
            <a:endParaRPr lang="sr-Latn-RS" dirty="0"/>
          </a:p>
        </p:txBody>
      </p:sp>
      <p:sp>
        <p:nvSpPr>
          <p:cNvPr id="3" name="Content Placeholder 2"/>
          <p:cNvSpPr>
            <a:spLocks noGrp="1"/>
          </p:cNvSpPr>
          <p:nvPr>
            <p:ph idx="1"/>
          </p:nvPr>
        </p:nvSpPr>
        <p:spPr/>
        <p:txBody>
          <a:bodyPr/>
          <a:lstStyle/>
          <a:p>
            <a:r>
              <a:rPr lang="sr-Cyrl-RS" dirty="0" smtClean="0"/>
              <a:t>Језик, стил, граматика</a:t>
            </a:r>
          </a:p>
          <a:p>
            <a:r>
              <a:rPr lang="sr-Cyrl-RS" dirty="0" smtClean="0"/>
              <a:t>Наслов (узрок, исход, популација)</a:t>
            </a:r>
          </a:p>
          <a:p>
            <a:r>
              <a:rPr lang="sr-Cyrl-RS" dirty="0" smtClean="0"/>
              <a:t>Сажетак</a:t>
            </a:r>
          </a:p>
          <a:p>
            <a:r>
              <a:rPr lang="sr-Cyrl-RS" dirty="0" smtClean="0"/>
              <a:t>Литература (избор и навођење референци)</a:t>
            </a:r>
          </a:p>
          <a:p>
            <a:endParaRPr lang="sr-Latn-RS" dirty="0"/>
          </a:p>
        </p:txBody>
      </p:sp>
    </p:spTree>
    <p:extLst>
      <p:ext uri="{BB962C8B-B14F-4D97-AF65-F5344CB8AC3E}">
        <p14:creationId xmlns:p14="http://schemas.microsoft.com/office/powerpoint/2010/main" val="4235005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Етичка питања</a:t>
            </a:r>
            <a:endParaRPr lang="sr-Latn-RS" dirty="0"/>
          </a:p>
        </p:txBody>
      </p:sp>
      <p:sp>
        <p:nvSpPr>
          <p:cNvPr id="3" name="Content Placeholder 2"/>
          <p:cNvSpPr>
            <a:spLocks noGrp="1"/>
          </p:cNvSpPr>
          <p:nvPr>
            <p:ph idx="1"/>
          </p:nvPr>
        </p:nvSpPr>
        <p:spPr/>
        <p:txBody>
          <a:bodyPr/>
          <a:lstStyle/>
          <a:p>
            <a:r>
              <a:rPr lang="sr-Cyrl-RS" dirty="0" smtClean="0"/>
              <a:t>Одобрење надлежног етичког одбора</a:t>
            </a:r>
          </a:p>
          <a:p>
            <a:pPr marL="0" indent="0">
              <a:buNone/>
            </a:pPr>
            <a:endParaRPr lang="sr-Cyrl-RS" dirty="0" smtClean="0"/>
          </a:p>
          <a:p>
            <a:r>
              <a:rPr lang="sr-Cyrl-CS" dirty="0" smtClean="0"/>
              <a:t>Принципи </a:t>
            </a:r>
            <a:r>
              <a:rPr lang="sr-Cyrl-CS" dirty="0"/>
              <a:t>Добре клиничке праксе и Декларације из </a:t>
            </a:r>
            <a:r>
              <a:rPr lang="sr-Cyrl-CS" dirty="0" smtClean="0"/>
              <a:t>Хелсинкија</a:t>
            </a:r>
          </a:p>
          <a:p>
            <a:r>
              <a:rPr lang="sr-Cyrl-CS" dirty="0"/>
              <a:t>принципи Хуманог поступања са лабораторијским животињама</a:t>
            </a:r>
            <a:endParaRPr lang="sr-Latn-RS" dirty="0"/>
          </a:p>
        </p:txBody>
      </p:sp>
    </p:spTree>
    <p:extLst>
      <p:ext uri="{BB962C8B-B14F-4D97-AF65-F5344CB8AC3E}">
        <p14:creationId xmlns:p14="http://schemas.microsoft.com/office/powerpoint/2010/main" val="20245031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sr-Cyrl-RS" dirty="0" smtClean="0"/>
              <a:t>Пријава мора бити написана према прописаном упутству</a:t>
            </a:r>
            <a:endParaRPr lang="sr-Latn-RS" dirty="0"/>
          </a:p>
        </p:txBody>
      </p:sp>
    </p:spTree>
    <p:extLst>
      <p:ext uri="{BB962C8B-B14F-4D97-AF65-F5344CB8AC3E}">
        <p14:creationId xmlns:p14="http://schemas.microsoft.com/office/powerpoint/2010/main" val="3515235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ПОТЕНЦИЈАЛНА ТЕМА</a:t>
            </a:r>
            <a:endParaRPr lang="sr-Latn-RS" dirty="0"/>
          </a:p>
        </p:txBody>
      </p:sp>
      <p:sp>
        <p:nvSpPr>
          <p:cNvPr id="3" name="Content Placeholder 2"/>
          <p:cNvSpPr>
            <a:spLocks noGrp="1"/>
          </p:cNvSpPr>
          <p:nvPr>
            <p:ph idx="1"/>
          </p:nvPr>
        </p:nvSpPr>
        <p:spPr/>
        <p:txBody>
          <a:bodyPr/>
          <a:lstStyle/>
          <a:p>
            <a:r>
              <a:rPr lang="sr-Cyrl-RS" dirty="0" smtClean="0"/>
              <a:t>ИЗБОР ТЕМЕ</a:t>
            </a:r>
          </a:p>
          <a:p>
            <a:r>
              <a:rPr lang="sr-Cyrl-RS" dirty="0" smtClean="0"/>
              <a:t>ПРЕТРАЖИВАЊЕ ЛИТЕРАТУРЕ</a:t>
            </a:r>
          </a:p>
          <a:p>
            <a:r>
              <a:rPr lang="sr-Cyrl-RS" dirty="0" smtClean="0"/>
              <a:t>ИЗБОР КЉУЧНИХ РЕФЕРЕНЦИ</a:t>
            </a:r>
          </a:p>
          <a:p>
            <a:r>
              <a:rPr lang="sr-Cyrl-RS" dirty="0" smtClean="0"/>
              <a:t>МЕТОДОЛОГИЈА ИСТРАЖИВАЊА</a:t>
            </a:r>
          </a:p>
          <a:p>
            <a:r>
              <a:rPr lang="sr-Cyrl-RS" dirty="0" smtClean="0"/>
              <a:t>ЕТИЧКИ ОДБОРИ-КОМУНИКАЦИЈА</a:t>
            </a:r>
          </a:p>
          <a:p>
            <a:endParaRPr lang="sr-Cyrl-RS" dirty="0"/>
          </a:p>
          <a:p>
            <a:endParaRPr lang="sr-Latn-RS" dirty="0"/>
          </a:p>
        </p:txBody>
      </p:sp>
    </p:spTree>
    <p:extLst>
      <p:ext uri="{BB962C8B-B14F-4D97-AF65-F5344CB8AC3E}">
        <p14:creationId xmlns:p14="http://schemas.microsoft.com/office/powerpoint/2010/main" val="135629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УСМЕНИ ДОКТОРСКИ ИСПИТ</a:t>
            </a:r>
            <a:endParaRPr lang="sr-Latn-RS" dirty="0"/>
          </a:p>
        </p:txBody>
      </p:sp>
      <p:sp>
        <p:nvSpPr>
          <p:cNvPr id="3" name="Content Placeholder 2"/>
          <p:cNvSpPr>
            <a:spLocks noGrp="1"/>
          </p:cNvSpPr>
          <p:nvPr>
            <p:ph idx="1"/>
          </p:nvPr>
        </p:nvSpPr>
        <p:spPr/>
        <p:txBody>
          <a:bodyPr/>
          <a:lstStyle/>
          <a:p>
            <a:r>
              <a:rPr lang="sr-Cyrl-RS" dirty="0" smtClean="0"/>
              <a:t>КОМИСИЈА</a:t>
            </a:r>
          </a:p>
          <a:p>
            <a:r>
              <a:rPr lang="sr-Cyrl-RS" dirty="0" smtClean="0"/>
              <a:t>КАНДИДАТ+ПОТЕНЦИЈАЛНИ МЕНТОР</a:t>
            </a:r>
          </a:p>
          <a:p>
            <a:r>
              <a:rPr lang="sr-Cyrl-RS" dirty="0" smtClean="0"/>
              <a:t>ОПОНЕНТ</a:t>
            </a:r>
            <a:endParaRPr lang="sr-Latn-RS" dirty="0"/>
          </a:p>
        </p:txBody>
      </p:sp>
    </p:spTree>
    <p:extLst>
      <p:ext uri="{BB962C8B-B14F-4D97-AF65-F5344CB8AC3E}">
        <p14:creationId xmlns:p14="http://schemas.microsoft.com/office/powerpoint/2010/main" val="1323310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b="1" dirty="0"/>
              <a:t>Документација потребна за пријаву докторске дисертације</a:t>
            </a:r>
            <a:r>
              <a:rPr lang="sr-Latn-RS" dirty="0"/>
              <a:t/>
            </a:r>
            <a:br>
              <a:rPr lang="sr-Latn-RS" dirty="0"/>
            </a:br>
            <a:endParaRPr lang="sr-Latn-RS" dirty="0"/>
          </a:p>
        </p:txBody>
      </p:sp>
      <p:sp>
        <p:nvSpPr>
          <p:cNvPr id="3" name="Content Placeholder 2"/>
          <p:cNvSpPr>
            <a:spLocks noGrp="1"/>
          </p:cNvSpPr>
          <p:nvPr>
            <p:ph idx="1"/>
          </p:nvPr>
        </p:nvSpPr>
        <p:spPr>
          <a:xfrm>
            <a:off x="395536" y="1412776"/>
            <a:ext cx="8291264" cy="5256584"/>
          </a:xfrm>
        </p:spPr>
        <p:txBody>
          <a:bodyPr>
            <a:noAutofit/>
          </a:bodyPr>
          <a:lstStyle/>
          <a:p>
            <a:r>
              <a:rPr lang="sr-Cyrl-CS" sz="1600" dirty="0"/>
              <a:t>Најмање један рад у целини у часопису са рецензијом (кандидат први аутор)</a:t>
            </a:r>
            <a:endParaRPr lang="sr-Latn-RS" sz="1600" dirty="0"/>
          </a:p>
          <a:p>
            <a:r>
              <a:rPr lang="sr-Cyrl-CS" sz="1600" dirty="0" smtClean="0"/>
              <a:t>пријава </a:t>
            </a:r>
            <a:r>
              <a:rPr lang="sr-Cyrl-CS" sz="1600" dirty="0"/>
              <a:t>докторске дисертације (на сајту Факултета има образац за пријаву докторске дисертације) у 2 примерка</a:t>
            </a:r>
            <a:endParaRPr lang="sr-Latn-RS" sz="1600" dirty="0"/>
          </a:p>
          <a:p>
            <a:r>
              <a:rPr lang="en-US" sz="1600" dirty="0" smtClean="0"/>
              <a:t>CV</a:t>
            </a:r>
            <a:r>
              <a:rPr lang="sr-Cyrl-CS" sz="1600" dirty="0" smtClean="0"/>
              <a:t> </a:t>
            </a:r>
            <a:r>
              <a:rPr lang="sr-Cyrl-CS" sz="1600" dirty="0"/>
              <a:t>кандидата који пријављује докторску дисертацију, са списком радова (два примерка)</a:t>
            </a:r>
            <a:endParaRPr lang="sr-Latn-RS" sz="1600" dirty="0"/>
          </a:p>
          <a:p>
            <a:r>
              <a:rPr lang="sr-Cyrl-CS" sz="1600" dirty="0" smtClean="0"/>
              <a:t>предлог </a:t>
            </a:r>
            <a:r>
              <a:rPr lang="sr-Cyrl-CS" sz="1600" dirty="0"/>
              <a:t>чланова Комисије за оцену Научне заснованости теме докторске дисератације, која мора да буде трочлана или петочлана и обавезно најмање један члан комисије мора да буде са другог Факултета (сви чаланови комисије морају да испуњавају услове за ментора)</a:t>
            </a:r>
            <a:endParaRPr lang="sr-Latn-RS" sz="1600" dirty="0"/>
          </a:p>
          <a:p>
            <a:r>
              <a:rPr lang="en-US" sz="1600" dirty="0" smtClean="0"/>
              <a:t>CV</a:t>
            </a:r>
            <a:r>
              <a:rPr lang="sr-Cyrl-CS" sz="1600" dirty="0" smtClean="0"/>
              <a:t> </a:t>
            </a:r>
            <a:r>
              <a:rPr lang="sr-Cyrl-CS" sz="1600" dirty="0"/>
              <a:t>и библиографски подаци са списком објављених радова  за члана или чланове комисије који су са другог Факултета</a:t>
            </a:r>
            <a:endParaRPr lang="sr-Latn-RS" sz="1600" dirty="0"/>
          </a:p>
          <a:p>
            <a:r>
              <a:rPr lang="sr-Cyrl-CS" sz="1600" dirty="0" smtClean="0"/>
              <a:t>одобрење </a:t>
            </a:r>
            <a:r>
              <a:rPr lang="sr-Cyrl-CS" sz="1600" dirty="0"/>
              <a:t>Етичког комитета установе где се врше </a:t>
            </a:r>
            <a:r>
              <a:rPr lang="sr-Cyrl-CS" sz="1600" dirty="0" smtClean="0"/>
              <a:t>истраживања</a:t>
            </a:r>
            <a:endParaRPr lang="sr-Cyrl-RS" sz="1600" dirty="0" smtClean="0"/>
          </a:p>
          <a:p>
            <a:r>
              <a:rPr lang="sr-Cyrl-CS" sz="1600" dirty="0" smtClean="0"/>
              <a:t>изјава </a:t>
            </a:r>
            <a:r>
              <a:rPr lang="sr-Cyrl-CS" sz="1600" dirty="0"/>
              <a:t>о веродостојности података који се користе у докторској дисертацији (добија се у Одсеку за постдипломску наставу)</a:t>
            </a:r>
            <a:endParaRPr lang="sr-Latn-RS" sz="1600" dirty="0"/>
          </a:p>
          <a:p>
            <a:r>
              <a:rPr lang="sr-Cyrl-CS" sz="1600" b="1" dirty="0" smtClean="0"/>
              <a:t>Сву </a:t>
            </a:r>
            <a:r>
              <a:rPr lang="sr-Cyrl-CS" sz="1600" b="1" dirty="0"/>
              <a:t>неопхпдну документацију за пријаву докторске дисертације потребно је достави</a:t>
            </a:r>
            <a:r>
              <a:rPr lang="en-US" sz="1600" b="1" dirty="0"/>
              <a:t>т</a:t>
            </a:r>
            <a:r>
              <a:rPr lang="sr-Cyrl-CS" sz="1600" b="1" dirty="0"/>
              <a:t>и Одсеку за постдипломску наставу и у електронском облику (посебно рад који је услов за пријаву докторске дисертације)</a:t>
            </a:r>
            <a:endParaRPr lang="sr-Latn-RS" sz="1600" dirty="0"/>
          </a:p>
          <a:p>
            <a:endParaRPr lang="sr-Latn-RS" sz="1600" dirty="0"/>
          </a:p>
        </p:txBody>
      </p:sp>
    </p:spTree>
    <p:extLst>
      <p:ext uri="{BB962C8B-B14F-4D97-AF65-F5344CB8AC3E}">
        <p14:creationId xmlns:p14="http://schemas.microsoft.com/office/powerpoint/2010/main" val="1930714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ЗАХТЕВИ</a:t>
            </a:r>
            <a:endParaRPr lang="sr-Latn-RS" dirty="0"/>
          </a:p>
        </p:txBody>
      </p:sp>
      <p:sp>
        <p:nvSpPr>
          <p:cNvPr id="3" name="Content Placeholder 2"/>
          <p:cNvSpPr>
            <a:spLocks noGrp="1"/>
          </p:cNvSpPr>
          <p:nvPr>
            <p:ph idx="1"/>
          </p:nvPr>
        </p:nvSpPr>
        <p:spPr/>
        <p:txBody>
          <a:bodyPr>
            <a:normAutofit fontScale="70000" lnSpcReduction="20000"/>
          </a:bodyPr>
          <a:lstStyle/>
          <a:p>
            <a:r>
              <a:rPr lang="sr-Cyrl-CS" dirty="0" smtClean="0"/>
              <a:t>Студент треба да познаје методологију анализе и планирања здравствене службе и процене здравствених технологија,</a:t>
            </a:r>
            <a:r>
              <a:rPr lang="en-US" dirty="0" smtClean="0"/>
              <a:t>public health-a,</a:t>
            </a:r>
            <a:r>
              <a:rPr lang="sr-Cyrl-RS" dirty="0" smtClean="0"/>
              <a:t> свих превентивних грана медицине, </a:t>
            </a:r>
            <a:r>
              <a:rPr lang="sr-Cyrl-CS" dirty="0" smtClean="0"/>
              <a:t>да је способан за самостално извођење истраживања</a:t>
            </a:r>
            <a:r>
              <a:rPr lang="sr-Cyrl-CS" dirty="0"/>
              <a:t>, </a:t>
            </a:r>
            <a:r>
              <a:rPr lang="sr-Cyrl-CS" dirty="0" smtClean="0"/>
              <a:t>да самостално прикупља податке, израчунава популационе и здравствене индикаторе и да их анализира употребом одговарајућих стастистичких метода и софтфера</a:t>
            </a:r>
            <a:r>
              <a:rPr lang="sr-Cyrl-CS" dirty="0"/>
              <a:t>. </a:t>
            </a:r>
            <a:endParaRPr lang="sr-Cyrl-CS" dirty="0" smtClean="0"/>
          </a:p>
          <a:p>
            <a:r>
              <a:rPr lang="sr-Cyrl-CS" dirty="0" smtClean="0"/>
              <a:t>Студент треба да је способан да изврши синтезу података у складу са постављеним циљевима и постојећим сазнањима у области народног здравља</a:t>
            </a:r>
            <a:r>
              <a:rPr lang="sr-Cyrl-CS" dirty="0"/>
              <a:t>. </a:t>
            </a:r>
            <a:endParaRPr lang="sr-Cyrl-CS" dirty="0" smtClean="0"/>
          </a:p>
          <a:p>
            <a:r>
              <a:rPr lang="sr-Cyrl-CS" dirty="0" smtClean="0"/>
              <a:t>Студент треба да представи резултате истраживања научној јавности учешћем на конгресима и да публикује најмање  3 рада у целости у часописима од међународног значаја (најмање један са СЦИ листе</a:t>
            </a:r>
            <a:r>
              <a:rPr lang="sr-Cyrl-CS" dirty="0"/>
              <a:t>). </a:t>
            </a:r>
            <a:endParaRPr lang="sr-Latn-RS" dirty="0"/>
          </a:p>
        </p:txBody>
      </p:sp>
    </p:spTree>
    <p:extLst>
      <p:ext uri="{BB962C8B-B14F-4D97-AF65-F5344CB8AC3E}">
        <p14:creationId xmlns:p14="http://schemas.microsoft.com/office/powerpoint/2010/main" val="3332377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УПУТСТВО</a:t>
            </a:r>
            <a:endParaRPr lang="sr-Latn-RS" dirty="0"/>
          </a:p>
        </p:txBody>
      </p:sp>
      <p:sp>
        <p:nvSpPr>
          <p:cNvPr id="3" name="Content Placeholder 2"/>
          <p:cNvSpPr>
            <a:spLocks noGrp="1"/>
          </p:cNvSpPr>
          <p:nvPr>
            <p:ph idx="1"/>
          </p:nvPr>
        </p:nvSpPr>
        <p:spPr>
          <a:xfrm>
            <a:off x="179512" y="1600200"/>
            <a:ext cx="8856984" cy="5257800"/>
          </a:xfrm>
        </p:spPr>
        <p:txBody>
          <a:bodyPr>
            <a:normAutofit fontScale="47500" lnSpcReduction="20000"/>
          </a:bodyPr>
          <a:lstStyle/>
          <a:p>
            <a:pPr marL="0" indent="0" algn="ctr">
              <a:buNone/>
            </a:pPr>
            <a:r>
              <a:rPr lang="sr-Cyrl-CS" b="1" dirty="0"/>
              <a:t>СТРАНА 1</a:t>
            </a:r>
            <a:endParaRPr lang="sr-Latn-RS" dirty="0"/>
          </a:p>
          <a:p>
            <a:r>
              <a:rPr lang="sr-Cyrl-CS" b="1" dirty="0"/>
              <a:t>НАСЛОВ РАДА </a:t>
            </a:r>
            <a:r>
              <a:rPr lang="sr-Cyrl-CS" dirty="0"/>
              <a:t>(до 200 карактера)</a:t>
            </a:r>
            <a:endParaRPr lang="sr-Latn-RS" dirty="0"/>
          </a:p>
          <a:p>
            <a:r>
              <a:rPr lang="sr-Cyrl-CS" dirty="0"/>
              <a:t>Наслов треба да је што краћи и јаснији, и да садржи три основна елемента: </a:t>
            </a:r>
            <a:r>
              <a:rPr lang="sr-Cyrl-CS" b="1" dirty="0"/>
              <a:t>УЗРОК (НЕЗАВИСНА ВАРИАБЛА), ИСХОД (ЗАВИСНА ВАРИЈАБЛА) И ПОПУЛАЦИЈУ</a:t>
            </a:r>
            <a:r>
              <a:rPr lang="sr-Cyrl-CS" dirty="0"/>
              <a:t> на којој се спроводи истраживање. На пример, наслов који има сва три елемента би могао изгледати овако: „Утицај профилактичке примене варфарина (УЗРОК) на учесталост појаве тромбозе портне вене (ИСХОД) код пацијената у прва два месеца после спленектомије (ПОПУЛАЦИЈА)“.  </a:t>
            </a:r>
            <a:endParaRPr lang="sr-Latn-RS" dirty="0"/>
          </a:p>
          <a:p>
            <a:r>
              <a:rPr lang="sr-Cyrl-CS" dirty="0"/>
              <a:t>Добар наслов одмах упућује која је тема обрађена и какав је експериментални одн. клинички модел коришћен (нпр. Дејство карбамазепина на функцију изолованих хуманих фагоцита). Наслов треба да је и атрактиван одн. да привуче пажњу научне јавности али се треба чувати сензационализма (нпр. Први резултати анализе квалитета воде на подручју града Крагујевца - затрованост тешким металима). </a:t>
            </a:r>
            <a:endParaRPr lang="sr-Latn-RS" dirty="0"/>
          </a:p>
          <a:p>
            <a:r>
              <a:rPr lang="sr-Cyrl-CS" dirty="0"/>
              <a:t>Понекад је корисно у наслову назначити који је круцијални тј. основни закључак студије, због чега она завређује научну пажњу (нпр. Карбамазепин продужује протромбинско време и повећава ризик од интрацеребралних крварења недоношчади). Писати у духу српског језика (по могућству обезбедити лектора) а посебну пажњу обратити код превода англосаксонских термина. Они који се не могу адекватно превести би требало да стоје у оригиналном изгледу (латиницом) под наводницима (нпр. Евалуација "bаby-friendly" програма на Гинеколоко-акушерској клиници у Крагујевцу). </a:t>
            </a:r>
            <a:endParaRPr lang="sr-Latn-RS" dirty="0"/>
          </a:p>
          <a:p>
            <a:r>
              <a:rPr lang="sr-Cyrl-CS" b="1" dirty="0"/>
              <a:t>Име и презиме, </a:t>
            </a:r>
            <a:br>
              <a:rPr lang="sr-Cyrl-CS" b="1" dirty="0"/>
            </a:br>
            <a:r>
              <a:rPr lang="sr-Cyrl-CS" b="1" dirty="0"/>
              <a:t>Титула одн. занимање</a:t>
            </a:r>
            <a:br>
              <a:rPr lang="sr-Cyrl-CS" b="1" dirty="0"/>
            </a:br>
            <a:r>
              <a:rPr lang="sr-Cyrl-CS" b="1" dirty="0"/>
              <a:t>Тачна адреса код куће</a:t>
            </a:r>
            <a:br>
              <a:rPr lang="sr-Cyrl-CS" b="1" dirty="0"/>
            </a:br>
            <a:r>
              <a:rPr lang="sr-Cyrl-CS" b="1" dirty="0"/>
              <a:t>Тачна адреса на послу </a:t>
            </a:r>
            <a:br>
              <a:rPr lang="sr-Cyrl-CS" b="1" dirty="0"/>
            </a:br>
            <a:r>
              <a:rPr lang="sr-Cyrl-CS" b="1" dirty="0"/>
              <a:t>Бројеви телефона, мобилног, факса и адреса електронске поште</a:t>
            </a:r>
            <a:br>
              <a:rPr lang="sr-Cyrl-CS" b="1" dirty="0"/>
            </a:br>
            <a:r>
              <a:rPr lang="sr-Cyrl-CS" b="1" dirty="0"/>
              <a:t>Име и презиме потенцијалног ментора</a:t>
            </a:r>
            <a:br>
              <a:rPr lang="sr-Cyrl-CS" b="1" dirty="0"/>
            </a:br>
            <a:r>
              <a:rPr lang="sr-Cyrl-CS" b="1" dirty="0"/>
              <a:t>Титула</a:t>
            </a:r>
            <a:br>
              <a:rPr lang="sr-Cyrl-CS" b="1" dirty="0"/>
            </a:br>
            <a:r>
              <a:rPr lang="sr-Cyrl-CS" b="1" dirty="0"/>
              <a:t>Предмет</a:t>
            </a:r>
            <a:endParaRPr lang="sr-Latn-RS" dirty="0"/>
          </a:p>
          <a:p>
            <a:endParaRPr lang="sr-Latn-RS" dirty="0"/>
          </a:p>
        </p:txBody>
      </p:sp>
    </p:spTree>
    <p:extLst>
      <p:ext uri="{BB962C8B-B14F-4D97-AF65-F5344CB8AC3E}">
        <p14:creationId xmlns:p14="http://schemas.microsoft.com/office/powerpoint/2010/main" val="19799551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b="1" dirty="0" smtClean="0"/>
              <a:t>СТРАНА 2</a:t>
            </a:r>
            <a:endParaRPr lang="sr-Latn-RS" dirty="0"/>
          </a:p>
        </p:txBody>
      </p:sp>
      <p:sp>
        <p:nvSpPr>
          <p:cNvPr id="3" name="Content Placeholder 2"/>
          <p:cNvSpPr>
            <a:spLocks noGrp="1"/>
          </p:cNvSpPr>
          <p:nvPr>
            <p:ph idx="1"/>
          </p:nvPr>
        </p:nvSpPr>
        <p:spPr/>
        <p:txBody>
          <a:bodyPr>
            <a:normAutofit fontScale="62500" lnSpcReduction="20000"/>
          </a:bodyPr>
          <a:lstStyle/>
          <a:p>
            <a:pPr marL="0" indent="0">
              <a:buNone/>
            </a:pPr>
            <a:r>
              <a:rPr lang="sr-Cyrl-CS" b="1" dirty="0"/>
              <a:t> </a:t>
            </a:r>
            <a:endParaRPr lang="sr-Latn-RS" dirty="0"/>
          </a:p>
          <a:p>
            <a:r>
              <a:rPr lang="sr-Cyrl-CS" b="1" dirty="0"/>
              <a:t>САЖЕТАК </a:t>
            </a:r>
            <a:r>
              <a:rPr lang="sr-Cyrl-CS" dirty="0"/>
              <a:t>(не више од 250 речи)</a:t>
            </a:r>
            <a:endParaRPr lang="sr-Latn-RS" dirty="0"/>
          </a:p>
          <a:p>
            <a:r>
              <a:rPr lang="sr-Cyrl-CS" b="1" dirty="0"/>
              <a:t>Упутство:</a:t>
            </a:r>
            <a:r>
              <a:rPr lang="sr-Cyrl-CS" dirty="0"/>
              <a:t/>
            </a:r>
            <a:br>
              <a:rPr lang="sr-Cyrl-CS" dirty="0"/>
            </a:br>
            <a:r>
              <a:rPr lang="sr-Cyrl-CS" dirty="0"/>
              <a:t>Сажетак рада се цитира у секундарним базама података и зато је важно да, као и наслов, привуче пажњу. У једној до две реченице треба назначити досадашња искуства и тему студије. Потом описати метод и најважније резултате који се очекују. У једној до две реченице дати очекиване закључке. На крају дати списак неколико кључних речи, тј. појмова који најбоље описују студију. </a:t>
            </a:r>
            <a:endParaRPr lang="sr-Latn-RS" dirty="0"/>
          </a:p>
          <a:p>
            <a:r>
              <a:rPr lang="sr-Cyrl-CS" dirty="0"/>
              <a:t>Ако је тако лакше и ако је таква природа рада, сажетак се може поделити на следеће делове:</a:t>
            </a:r>
            <a:br>
              <a:rPr lang="sr-Cyrl-CS" dirty="0"/>
            </a:br>
            <a:r>
              <a:rPr lang="sr-Cyrl-CS" dirty="0"/>
              <a:t>УВОД (до 50 речи)</a:t>
            </a:r>
            <a:br>
              <a:rPr lang="sr-Cyrl-CS" dirty="0"/>
            </a:br>
            <a:r>
              <a:rPr lang="sr-Cyrl-CS" dirty="0"/>
              <a:t>МЕТОД (до 75 речи)</a:t>
            </a:r>
            <a:br>
              <a:rPr lang="sr-Cyrl-CS" dirty="0"/>
            </a:br>
            <a:r>
              <a:rPr lang="sr-Cyrl-CS" dirty="0"/>
              <a:t>ОЧЕКИВАНИ РЕЗУЛТАТИ (до 100 речи)</a:t>
            </a:r>
            <a:br>
              <a:rPr lang="sr-Cyrl-CS" dirty="0"/>
            </a:br>
            <a:r>
              <a:rPr lang="sr-Cyrl-CS" dirty="0"/>
              <a:t>ОЧЕКИВАНИ ЗАКЉУЧАК (до 25 речи)</a:t>
            </a:r>
            <a:br>
              <a:rPr lang="sr-Cyrl-CS" dirty="0"/>
            </a:br>
            <a:r>
              <a:rPr lang="sr-Cyrl-CS" dirty="0"/>
              <a:t>КЉУЧНЕ РЕЧИ </a:t>
            </a:r>
            <a:endParaRPr lang="sr-Latn-RS" dirty="0"/>
          </a:p>
          <a:p>
            <a:endParaRPr lang="sr-Latn-RS" dirty="0"/>
          </a:p>
        </p:txBody>
      </p:sp>
    </p:spTree>
    <p:extLst>
      <p:ext uri="{BB962C8B-B14F-4D97-AF65-F5344CB8AC3E}">
        <p14:creationId xmlns:p14="http://schemas.microsoft.com/office/powerpoint/2010/main" val="1600276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74638"/>
            <a:ext cx="8003232" cy="778098"/>
          </a:xfrm>
        </p:spPr>
        <p:txBody>
          <a:bodyPr/>
          <a:lstStyle/>
          <a:p>
            <a:r>
              <a:rPr lang="sr-Cyrl-CS" b="1" dirty="0" smtClean="0"/>
              <a:t>СТРАНА 3</a:t>
            </a:r>
            <a:endParaRPr lang="sr-Latn-RS" dirty="0"/>
          </a:p>
        </p:txBody>
      </p:sp>
      <p:sp>
        <p:nvSpPr>
          <p:cNvPr id="3" name="Content Placeholder 2"/>
          <p:cNvSpPr>
            <a:spLocks noGrp="1"/>
          </p:cNvSpPr>
          <p:nvPr>
            <p:ph idx="1"/>
          </p:nvPr>
        </p:nvSpPr>
        <p:spPr>
          <a:xfrm>
            <a:off x="457200" y="1196752"/>
            <a:ext cx="8229600" cy="5472608"/>
          </a:xfrm>
        </p:spPr>
        <p:txBody>
          <a:bodyPr>
            <a:normAutofit fontScale="40000" lnSpcReduction="20000"/>
          </a:bodyPr>
          <a:lstStyle/>
          <a:p>
            <a:pPr marL="0" indent="0" algn="ctr">
              <a:buNone/>
            </a:pPr>
            <a:r>
              <a:rPr lang="sr-Cyrl-CS" sz="4000" b="1" dirty="0"/>
              <a:t>УВОД</a:t>
            </a:r>
            <a:r>
              <a:rPr lang="sr-Cyrl-CS" sz="4000" dirty="0"/>
              <a:t> </a:t>
            </a:r>
            <a:br>
              <a:rPr lang="sr-Cyrl-CS" sz="4000" dirty="0"/>
            </a:br>
            <a:r>
              <a:rPr lang="sr-Cyrl-CS" sz="4000" dirty="0"/>
              <a:t>(ограничити на једну страну А4 формата, в. касније за опште техничке карактеристике пријаве)</a:t>
            </a:r>
            <a:endParaRPr lang="sr-Latn-RS" sz="4000" dirty="0"/>
          </a:p>
          <a:p>
            <a:pPr marL="0" indent="0">
              <a:buNone/>
            </a:pPr>
            <a:r>
              <a:rPr lang="sr-Cyrl-CS" sz="4000" dirty="0"/>
              <a:t>• Уводни део разматра теоријске претпоставке рада, посебно садашњи ниво научних сазнања о испитиваној теми. Досадашња искуства других аутора се разматрају хронолошки или у тематским целина (документовати наводима одговарајуће литературе). Уочавају се непознанице у теми и повезују са темом рада. Значај изабране теме за медицинску науку, евентуалне хипотезе и сл. су такође предмет овог дела. Добро проучавање досадашње литературе је неопходно за одабир добре и атрактивне теме и постављање реалних циљева студије.</a:t>
            </a:r>
            <a:endParaRPr lang="sr-Latn-RS" sz="4000" dirty="0"/>
          </a:p>
          <a:p>
            <a:pPr marL="0" indent="0">
              <a:buNone/>
            </a:pPr>
            <a:r>
              <a:rPr lang="sr-Cyrl-CS" sz="4000" dirty="0"/>
              <a:t>• Увод такође треба да укаже да је и зашто је докторски рад оригинално научно дело. Највећи значај у науци има оригинално истраживање. То је свако истраживање које доноси било какву новину, до тог тренутка непознату медицинској науци, а односи се на допринос у познавању функционисања живих организама, развоју и ширењу болести, дијагностици, терапији и сл. Јасно је да новине које носи рад морају бити препознате на међународном нивоу. Епохална открића у науци су изузетно ретка, јер се напредак скоро по правилу постиже низом најситнијих корака, који се наслањају на претходна сазнања. Зато појам новина треба схватити у најширем значењу, нпр. позната чињеница је испитана на новој биолошкој врсти (нпр. добитници нобелове награде за медицину 2002. свој истраживачки опус су везали на моделу једне врсте глисте са свега неколико стотина ћелија). Свако друго научно дело које не доноси новине, већ разматра познате чињенице у светлу нових околности (нпр. раширеност болести на различитим географским подручјима, особитости обољења код посебних популација и сл.) је стручни рад а не оригинална научна студија</a:t>
            </a:r>
            <a:r>
              <a:rPr lang="sr-Cyrl-CS" sz="4000" dirty="0" smtClean="0"/>
              <a:t>.</a:t>
            </a:r>
          </a:p>
          <a:p>
            <a:pPr marL="0" indent="0">
              <a:buNone/>
            </a:pPr>
            <a:r>
              <a:rPr lang="sr-Cyrl-CS" sz="4000" dirty="0"/>
              <a:t>Граница оригиналног научног дела и стручног рада није јасно дефинисана тако да се прецизна правила тешко могу дати. То остаје процена сваког научног радника а да ли је био у праву видеће се код покушаја публиковања резултата студије</a:t>
            </a:r>
            <a:endParaRPr lang="sr-Latn-RS" sz="4000" dirty="0"/>
          </a:p>
          <a:p>
            <a:pPr marL="0" indent="0">
              <a:buNone/>
            </a:pPr>
            <a:endParaRPr lang="sr-Latn-RS" sz="4000" dirty="0"/>
          </a:p>
          <a:p>
            <a:endParaRPr lang="sr-Latn-RS" dirty="0"/>
          </a:p>
        </p:txBody>
      </p:sp>
    </p:spTree>
    <p:extLst>
      <p:ext uri="{BB962C8B-B14F-4D97-AF65-F5344CB8AC3E}">
        <p14:creationId xmlns:p14="http://schemas.microsoft.com/office/powerpoint/2010/main" val="27476069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187</TotalTime>
  <Words>1382</Words>
  <Application>Microsoft Office PowerPoint</Application>
  <PresentationFormat>On-screen Show (4:3)</PresentationFormat>
  <Paragraphs>120</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ДАС ИП6 ПРЕВЕНТИВНА МЕДИЦИНА</vt:lpstr>
      <vt:lpstr>ПОТЕНЦИЈАЛНИ МЕТОР</vt:lpstr>
      <vt:lpstr>ПОТЕНЦИЈАЛНА ТЕМА</vt:lpstr>
      <vt:lpstr>УСМЕНИ ДОКТОРСКИ ИСПИТ</vt:lpstr>
      <vt:lpstr>Документација потребна за пријаву докторске дисертације </vt:lpstr>
      <vt:lpstr>ЗАХТЕВИ</vt:lpstr>
      <vt:lpstr>УПУТСТВО</vt:lpstr>
      <vt:lpstr>СТРАНА 2</vt:lpstr>
      <vt:lpstr>СТРАНА 3</vt:lpstr>
      <vt:lpstr>СТРАНА 4</vt:lpstr>
      <vt:lpstr>СТРАНА 5</vt:lpstr>
      <vt:lpstr>А. ВРСТА СТУДИЈЕ</vt:lpstr>
      <vt:lpstr>Б. ПОПУЛАЦИЈА КОЈА СЕ ИСТРАЖУЈЕ </vt:lpstr>
      <vt:lpstr>В. УЗОРКОВАЊЕ </vt:lpstr>
      <vt:lpstr>Г. ВАРИЈАБЛЕ КОЈЕ СЕ МЕРЕ У СТУДИЈИ </vt:lpstr>
      <vt:lpstr>Д. СНАГА СТУДИЈЕ И ВЕЛИЧИНА УЗОРКА </vt:lpstr>
      <vt:lpstr>Ђ. СТАТИСТИЧКА ОБРАДА ПОДАТАКА (ограничити на 100 речи) </vt:lpstr>
      <vt:lpstr>СТРАНА 6</vt:lpstr>
      <vt:lpstr>СТРАНА 7</vt:lpstr>
      <vt:lpstr>ЈЕЗИК</vt:lpstr>
      <vt:lpstr>PowerPoint Presentation</vt:lpstr>
      <vt:lpstr>Научна заснованост </vt:lpstr>
      <vt:lpstr>Текст пријаве</vt:lpstr>
      <vt:lpstr>Етичка питања</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ДАС ИП6 ПРЕВЕНТИВНА МЕДИЦИНА</dc:title>
  <dc:creator>Promocija</dc:creator>
  <cp:lastModifiedBy>Promocija</cp:lastModifiedBy>
  <cp:revision>13</cp:revision>
  <dcterms:created xsi:type="dcterms:W3CDTF">2020-04-15T06:55:48Z</dcterms:created>
  <dcterms:modified xsi:type="dcterms:W3CDTF">2020-04-15T10:03:40Z</dcterms:modified>
</cp:coreProperties>
</file>